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ato" panose="020B060402020202020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5d83fe8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5d83fe8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e5d83fe8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e5d83fe8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e5d83fe8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e5d83fe8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5d83fe8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5d83fe8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e5d83fe8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e5d83fe8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e5d83fe8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e5d83fe8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e5d83fe8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e5d83fe8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5d83fe8a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5d83fe8a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e5d83fe8a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e5d83fe8a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e5d83fe8a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e5d83fe8a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e5d83fe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e5d83fe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e5d83fe8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e5d83fe8a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5d83fe8a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e5d83fe8a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e5d83fe8a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e5d83fe8a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f014c7db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f014c7db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f014c7db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f014c7db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e5d83fe8a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e5d83fe8a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e5d83fe8a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e5d83fe8a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5fbdbdeb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5fbdbdeb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e5d83fe8a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e5d83fe8a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f014c7d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f014c7d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e5d83fe8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e5d83fe8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f014c7db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f014c7db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f014c7db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f014c7db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5d83fe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5d83fe8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e5d83fe8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e5d83fe8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e5d83fe8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e5d83fe8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05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e5d83fe8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e5d83fe8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e5d83fe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e5d83fe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e5d83fe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e5d83fe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337700" y="4473500"/>
            <a:ext cx="149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By Shai Aharon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_theme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750" y="4533975"/>
            <a:ext cx="1405150" cy="522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envalues_and_eigenvecto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dirty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Computer Vision and Image Processing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3200" dirty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Tirgul 12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2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</a:rPr>
              <a:t>Key Points, </a:t>
            </a:r>
            <a:r>
              <a:rPr lang="en" dirty="0">
                <a:solidFill>
                  <a:srgbClr val="595959"/>
                </a:solidFill>
                <a:sym typeface="Arial"/>
              </a:rPr>
              <a:t>Descriptors</a:t>
            </a:r>
            <a:endParaRPr dirty="0">
              <a:solidFill>
                <a:srgbClr val="595959"/>
              </a:solidFill>
              <a:sym typeface="Arial"/>
            </a:endParaRPr>
          </a:p>
        </p:txBody>
      </p:sp>
      <p:sp>
        <p:nvSpPr>
          <p:cNvPr id="4" name="Google Shape;57;p13"/>
          <p:cNvSpPr txBox="1"/>
          <p:nvPr/>
        </p:nvSpPr>
        <p:spPr>
          <a:xfrm>
            <a:off x="7329054" y="4750591"/>
            <a:ext cx="1392409" cy="3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&amp; 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“Corners”- Why?</a:t>
            </a:r>
            <a:endParaRPr b="1" dirty="0"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 smtClean="0"/>
              <a:t>They </a:t>
            </a:r>
            <a:r>
              <a:rPr lang="en" dirty="0"/>
              <a:t>are </a:t>
            </a:r>
            <a:r>
              <a:rPr lang="en" b="1" dirty="0"/>
              <a:t>easy</a:t>
            </a:r>
            <a:r>
              <a:rPr lang="en" dirty="0"/>
              <a:t> to find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(</a:t>
            </a:r>
            <a:r>
              <a:rPr lang="en" dirty="0"/>
              <a:t>naive solution is finding where lines intersect</a:t>
            </a:r>
            <a:r>
              <a:rPr lang="en" dirty="0" smtClean="0"/>
              <a:t>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 smtClean="0"/>
              <a:t>If </a:t>
            </a:r>
            <a:r>
              <a:rPr lang="en" dirty="0"/>
              <a:t>the corner is ‘strong’ enough, </a:t>
            </a:r>
            <a:r>
              <a:rPr lang="en" b="1" dirty="0"/>
              <a:t>scaling </a:t>
            </a:r>
            <a:r>
              <a:rPr lang="en" dirty="0"/>
              <a:t>won’t harm </a:t>
            </a:r>
            <a:r>
              <a:rPr lang="en" dirty="0" smtClean="0"/>
              <a:t>it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 smtClean="0"/>
              <a:t>Rotation</a:t>
            </a:r>
            <a:r>
              <a:rPr lang="en" dirty="0" smtClean="0"/>
              <a:t> </a:t>
            </a:r>
            <a:r>
              <a:rPr lang="en" dirty="0"/>
              <a:t>does not change a the corners angle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33016" y="327280"/>
            <a:ext cx="8520600" cy="1237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How do we find corners? </a:t>
            </a:r>
            <a:r>
              <a:rPr lang="en" b="1" dirty="0" smtClean="0"/>
              <a:t/>
            </a:r>
            <a:br>
              <a:rPr lang="en" b="1" dirty="0" smtClean="0"/>
            </a:br>
            <a:r>
              <a:rPr lang="en" b="1" dirty="0" smtClean="0"/>
              <a:t>Harris </a:t>
            </a:r>
            <a:r>
              <a:rPr lang="en" b="1" dirty="0"/>
              <a:t>Corner Detector (1988)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Google Shape;134;p2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3016" y="1742800"/>
                <a:ext cx="8520600" cy="48235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600" dirty="0"/>
                  <a:t>For a given window, </a:t>
                </a:r>
                <a14:m>
                  <m:oMath xmlns:m="http://schemas.openxmlformats.org/officeDocument/2006/math">
                    <m:r>
                      <a:rPr lang="en" sz="1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" sz="1600" dirty="0"/>
                  <a:t>, if we shift the window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" sz="1600" dirty="0"/>
                  <a:t> the SSD will be: </a:t>
                </a:r>
                <a:endParaRPr sz="1600" dirty="0"/>
              </a:p>
            </p:txBody>
          </p:sp>
        </mc:Choice>
        <mc:Fallback xmlns="">
          <p:sp>
            <p:nvSpPr>
              <p:cNvPr id="134" name="Google Shape;134;p2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016" y="1742800"/>
                <a:ext cx="8520600" cy="482353"/>
              </a:xfrm>
              <a:prstGeom prst="rect">
                <a:avLst/>
              </a:prstGeom>
              <a:blipFill>
                <a:blip r:embed="rId3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קבוצה 2"/>
          <p:cNvGrpSpPr/>
          <p:nvPr/>
        </p:nvGrpSpPr>
        <p:grpSpPr>
          <a:xfrm>
            <a:off x="132314" y="2792358"/>
            <a:ext cx="7825437" cy="2246109"/>
            <a:chOff x="198750" y="2701000"/>
            <a:chExt cx="8100897" cy="2442499"/>
          </a:xfrm>
        </p:grpSpPr>
        <p:pic>
          <p:nvPicPr>
            <p:cNvPr id="137" name="Google Shape;137;p22"/>
            <p:cNvPicPr preferRelativeResize="0"/>
            <p:nvPr/>
          </p:nvPicPr>
          <p:blipFill rotWithShape="1">
            <a:blip r:embed="rId4">
              <a:alphaModFix/>
            </a:blip>
            <a:srcRect l="2959" b="8542"/>
            <a:stretch/>
          </p:blipFill>
          <p:spPr>
            <a:xfrm>
              <a:off x="198750" y="2701000"/>
              <a:ext cx="2226575" cy="244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2"/>
            <p:cNvPicPr preferRelativeResize="0"/>
            <p:nvPr/>
          </p:nvPicPr>
          <p:blipFill rotWithShape="1">
            <a:blip r:embed="rId4">
              <a:alphaModFix/>
            </a:blip>
            <a:srcRect l="38996" t="20540" r="36043" b="59516"/>
            <a:stretch/>
          </p:blipFill>
          <p:spPr>
            <a:xfrm>
              <a:off x="4588066" y="3197738"/>
              <a:ext cx="1299580" cy="1208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9" name="Google Shape;139;p22"/>
            <p:cNvSpPr/>
            <p:nvPr/>
          </p:nvSpPr>
          <p:spPr>
            <a:xfrm>
              <a:off x="1017575" y="3249500"/>
              <a:ext cx="572700" cy="572700"/>
            </a:xfrm>
            <a:prstGeom prst="rect">
              <a:avLst/>
            </a:prstGeom>
            <a:noFill/>
            <a:ln w="1905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1106375" y="3327500"/>
              <a:ext cx="572700" cy="572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" name="Google Shape;141;p22"/>
            <p:cNvPicPr preferRelativeResize="0"/>
            <p:nvPr/>
          </p:nvPicPr>
          <p:blipFill rotWithShape="1">
            <a:blip r:embed="rId4">
              <a:alphaModFix/>
            </a:blip>
            <a:srcRect l="42518" t="23460" r="32522" b="55095"/>
            <a:stretch/>
          </p:blipFill>
          <p:spPr>
            <a:xfrm>
              <a:off x="2578951" y="3152305"/>
              <a:ext cx="1299580" cy="1299582"/>
            </a:xfrm>
            <a:prstGeom prst="rect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42" name="Google Shape;142;p22"/>
            <p:cNvCxnSpPr>
              <a:stCxn id="139" idx="0"/>
              <a:endCxn id="138" idx="0"/>
            </p:cNvCxnSpPr>
            <p:nvPr/>
          </p:nvCxnSpPr>
          <p:spPr>
            <a:xfrm rot="-5400000">
              <a:off x="3244925" y="1256600"/>
              <a:ext cx="51900" cy="3933900"/>
            </a:xfrm>
            <a:prstGeom prst="bentConnector3">
              <a:avLst>
                <a:gd name="adj1" fmla="val 558549"/>
              </a:avLst>
            </a:prstGeom>
            <a:noFill/>
            <a:ln w="1905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22"/>
            <p:cNvCxnSpPr>
              <a:stCxn id="140" idx="3"/>
              <a:endCxn id="141" idx="2"/>
            </p:cNvCxnSpPr>
            <p:nvPr/>
          </p:nvCxnSpPr>
          <p:spPr>
            <a:xfrm>
              <a:off x="1679075" y="3613850"/>
              <a:ext cx="1549800" cy="837900"/>
            </a:xfrm>
            <a:prstGeom prst="bentConnector4">
              <a:avLst>
                <a:gd name="adj1" fmla="val 29032"/>
                <a:gd name="adj2" fmla="val 128436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" name="Google Shape;144;p22"/>
            <p:cNvSpPr/>
            <p:nvPr/>
          </p:nvSpPr>
          <p:spPr>
            <a:xfrm>
              <a:off x="4032150" y="3712700"/>
              <a:ext cx="402300" cy="103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5" name="Google Shape;14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00073" y="3243863"/>
              <a:ext cx="1299574" cy="1116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2"/>
            <p:cNvSpPr/>
            <p:nvPr/>
          </p:nvSpPr>
          <p:spPr>
            <a:xfrm>
              <a:off x="6174875" y="3484100"/>
              <a:ext cx="572700" cy="103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6174875" y="3816200"/>
              <a:ext cx="572700" cy="1035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68ECE2-90A2-4B66-B101-675FC2CA2E42}"/>
                  </a:ext>
                </a:extLst>
              </p:cNvPr>
              <p:cNvSpPr txBox="1"/>
              <p:nvPr/>
            </p:nvSpPr>
            <p:spPr>
              <a:xfrm>
                <a:off x="2531225" y="2219067"/>
                <a:ext cx="4937634" cy="704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68ECE2-90A2-4B66-B101-675FC2CA2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225" y="2219067"/>
                <a:ext cx="4937634" cy="7043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Harris Corner Detector (1988)</a:t>
            </a:r>
            <a:endParaRPr b="1" dirty="0"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311700" y="12760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Taylor’s approximation: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311700" y="289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Giving us: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EF9E4-EB25-43B7-B379-02735E74BDE1}"/>
                  </a:ext>
                </a:extLst>
              </p:cNvPr>
              <p:cNvSpPr txBox="1"/>
              <p:nvPr/>
            </p:nvSpPr>
            <p:spPr>
              <a:xfrm>
                <a:off x="656820" y="1942791"/>
                <a:ext cx="7830360" cy="857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EF9E4-EB25-43B7-B379-02735E74B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20" y="1942791"/>
                <a:ext cx="7830360" cy="857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4B3C87-5B81-4D4D-B270-1DF79EA9B6CF}"/>
                  </a:ext>
                </a:extLst>
              </p:cNvPr>
              <p:cNvSpPr txBox="1"/>
              <p:nvPr/>
            </p:nvSpPr>
            <p:spPr>
              <a:xfrm>
                <a:off x="656820" y="3561324"/>
                <a:ext cx="7830360" cy="1031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Δy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4B3C87-5B81-4D4D-B270-1DF79EA9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20" y="3561324"/>
                <a:ext cx="7830360" cy="1031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Now we formulate it as a matrix multiplication equation:</a:t>
            </a:r>
            <a:endParaRPr dirty="0"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Harris Corner Detector (1988)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85C8C2-A392-4DC6-9DCF-FB231E2610E8}"/>
                  </a:ext>
                </a:extLst>
              </p:cNvPr>
              <p:cNvSpPr txBox="1"/>
              <p:nvPr/>
            </p:nvSpPr>
            <p:spPr>
              <a:xfrm>
                <a:off x="656820" y="2072958"/>
                <a:ext cx="7830360" cy="884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85C8C2-A392-4DC6-9DCF-FB231E261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20" y="2072958"/>
                <a:ext cx="7830360" cy="8844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4424BC-E076-449A-A78C-3B393A989FB0}"/>
                  </a:ext>
                </a:extLst>
              </p:cNvPr>
              <p:cNvSpPr txBox="1"/>
              <p:nvPr/>
            </p:nvSpPr>
            <p:spPr>
              <a:xfrm>
                <a:off x="656820" y="3305150"/>
                <a:ext cx="7830360" cy="1235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IL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4424BC-E076-449A-A78C-3B393A989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20" y="3305150"/>
                <a:ext cx="7830360" cy="12356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DE0C2A-D8BF-4822-A8AC-4343FC07A2ED}"/>
                  </a:ext>
                </a:extLst>
              </p:cNvPr>
              <p:cNvSpPr txBox="1"/>
              <p:nvPr/>
            </p:nvSpPr>
            <p:spPr>
              <a:xfrm>
                <a:off x="2323468" y="2571750"/>
                <a:ext cx="4497064" cy="2149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DE0C2A-D8BF-4822-A8AC-4343FC07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468" y="2571750"/>
                <a:ext cx="4497064" cy="21498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Google Shape;169;p25"/>
          <p:cNvSpPr txBox="1">
            <a:spLocks noGrp="1"/>
          </p:cNvSpPr>
          <p:nvPr>
            <p:ph type="body" idx="1"/>
          </p:nvPr>
        </p:nvSpPr>
        <p:spPr>
          <a:xfrm>
            <a:off x="311700" y="1215094"/>
            <a:ext cx="794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Harris response:</a:t>
            </a:r>
            <a:endParaRPr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Harris Corner Detector (1988)</a:t>
            </a:r>
            <a:endParaRPr b="1" dirty="0"/>
          </a:p>
        </p:txBody>
      </p:sp>
      <p:cxnSp>
        <p:nvCxnSpPr>
          <p:cNvPr id="174" name="Google Shape;174;p25"/>
          <p:cNvCxnSpPr>
            <a:cxnSpLocks/>
          </p:cNvCxnSpPr>
          <p:nvPr/>
        </p:nvCxnSpPr>
        <p:spPr>
          <a:xfrm flipH="1" flipV="1">
            <a:off x="4720281" y="3317789"/>
            <a:ext cx="1879825" cy="841562"/>
          </a:xfrm>
          <a:prstGeom prst="straightConnector1">
            <a:avLst/>
          </a:prstGeom>
          <a:noFill/>
          <a:ln w="571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3AD374-559A-4472-A4F2-845F09698E49}"/>
                  </a:ext>
                </a:extLst>
              </p:cNvPr>
              <p:cNvSpPr txBox="1"/>
              <p:nvPr/>
            </p:nvSpPr>
            <p:spPr>
              <a:xfrm>
                <a:off x="999067" y="1985164"/>
                <a:ext cx="7145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𝑒𝑖𝑔𝑒𝑛𝑣𝑎𝑙𝑢𝑒𝑠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≥…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3AD374-559A-4472-A4F2-845F09698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67" y="1985164"/>
                <a:ext cx="7145866" cy="369332"/>
              </a:xfrm>
              <a:prstGeom prst="rect">
                <a:avLst/>
              </a:prstGeom>
              <a:blipFill>
                <a:blip r:embed="rId4"/>
                <a:stretch>
                  <a:fillRect l="-427" b="-38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98825B-D0D2-4FA3-A2F7-E165B9B6BE8D}"/>
                  </a:ext>
                </a:extLst>
              </p:cNvPr>
              <p:cNvSpPr txBox="1"/>
              <p:nvPr/>
            </p:nvSpPr>
            <p:spPr>
              <a:xfrm>
                <a:off x="6600106" y="4159351"/>
                <a:ext cx="20490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98825B-D0D2-4FA3-A2F7-E165B9B6B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106" y="4159351"/>
                <a:ext cx="2049087" cy="369332"/>
              </a:xfrm>
              <a:prstGeom prst="rect">
                <a:avLst/>
              </a:prstGeom>
              <a:blipFill>
                <a:blip r:embed="rId5"/>
                <a:stretch>
                  <a:fillRect l="-2976" r="-4762" b="-37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Harris Corner Detector (1988)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Google Shape;180;p26"/>
              <p:cNvSpPr txBox="1"/>
              <p:nvPr/>
            </p:nvSpPr>
            <p:spPr>
              <a:xfrm>
                <a:off x="311700" y="1445102"/>
                <a:ext cx="8520600" cy="3207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365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700"/>
                  <a:buFont typeface="Lato"/>
                  <a:buChar char="●"/>
                </a:pPr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𝑅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|</m:t>
                    </m:r>
                  </m:oMath>
                </a14:m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 is small, which happens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are small, </a:t>
                </a:r>
                <a:r>
                  <a:rPr lang="en-US" sz="1800" dirty="0" smtClean="0">
                    <a:latin typeface="Lato"/>
                    <a:ea typeface="Lato"/>
                    <a:cs typeface="Lato"/>
                    <a:sym typeface="Lato"/>
                  </a:rPr>
                  <a:t>the </a:t>
                </a:r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region is </a:t>
                </a:r>
                <a:r>
                  <a:rPr lang="en-US" sz="1800" b="1" u="sng" dirty="0">
                    <a:latin typeface="Lato"/>
                    <a:ea typeface="Lato"/>
                    <a:cs typeface="Lato"/>
                    <a:sym typeface="Lato"/>
                  </a:rPr>
                  <a:t>flat</a:t>
                </a:r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.</a:t>
                </a:r>
              </a:p>
              <a:p>
                <a:pPr marL="457200" lvl="0" indent="-3365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700"/>
                  <a:buFont typeface="Lato"/>
                  <a:buChar char="●"/>
                </a:pPr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When R&lt;0, which happens when</a:t>
                </a:r>
                <a:r>
                  <a:rPr lang="en-US" sz="1800" dirty="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≫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 or vice versa, the region is </a:t>
                </a:r>
                <a:r>
                  <a:rPr lang="en-US" sz="1800" b="1" u="sng" dirty="0">
                    <a:latin typeface="Lato"/>
                    <a:ea typeface="Lato"/>
                    <a:cs typeface="Lato"/>
                    <a:sym typeface="Lato"/>
                  </a:rPr>
                  <a:t>edge</a:t>
                </a:r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.</a:t>
                </a:r>
              </a:p>
              <a:p>
                <a:pPr marL="457200" lvl="0" indent="-336550">
                  <a:lnSpc>
                    <a:spcPct val="150000"/>
                  </a:lnSpc>
                  <a:buSzPts val="1700"/>
                  <a:buFont typeface="Lato"/>
                  <a:buChar char="●"/>
                </a:pPr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When R is large, which happens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 are large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~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 the region is a </a:t>
                </a:r>
                <a:r>
                  <a:rPr lang="en-US" sz="1800" b="1" u="sng" dirty="0" smtClean="0">
                    <a:latin typeface="Lato"/>
                    <a:ea typeface="Lato"/>
                    <a:cs typeface="Lato"/>
                    <a:sym typeface="Lato"/>
                  </a:rPr>
                  <a:t>corner</a:t>
                </a:r>
                <a:r>
                  <a:rPr lang="en-US" sz="1800" dirty="0" smtClean="0">
                    <a:latin typeface="Lato"/>
                    <a:ea typeface="Lato"/>
                    <a:cs typeface="Lato"/>
                    <a:sym typeface="Lato"/>
                  </a:rPr>
                  <a:t>.</a:t>
                </a:r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endParaRPr lang="en-US" sz="1800" dirty="0" smtClean="0">
                  <a:latin typeface="Lato"/>
                  <a:ea typeface="Lato"/>
                  <a:cs typeface="Lato"/>
                  <a:sym typeface="Lato"/>
                </a:endParaRPr>
              </a:p>
              <a:p>
                <a:pPr marL="120650" lvl="0">
                  <a:lnSpc>
                    <a:spcPct val="150000"/>
                  </a:lnSpc>
                  <a:buSzPts val="1700"/>
                </a:pPr>
                <a:endParaRPr lang="en-US" sz="1800" dirty="0" smtClean="0">
                  <a:latin typeface="Lato"/>
                  <a:ea typeface="Lato"/>
                  <a:cs typeface="Lato"/>
                  <a:sym typeface="Lato"/>
                </a:endParaRPr>
              </a:p>
              <a:p>
                <a:pPr marL="120650" lvl="0">
                  <a:lnSpc>
                    <a:spcPct val="150000"/>
                  </a:lnSpc>
                  <a:buSzPts val="1700"/>
                </a:pPr>
                <a:r>
                  <a:rPr lang="en-US" sz="1800" dirty="0" smtClean="0">
                    <a:latin typeface="Lato"/>
                    <a:ea typeface="Lato"/>
                    <a:cs typeface="Lato"/>
                    <a:sym typeface="Lato"/>
                  </a:rPr>
                  <a:t>For </a:t>
                </a:r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more information on EigenVectors (</a:t>
                </a:r>
                <a:r>
                  <a:rPr lang="en-US" sz="1800" u="sng" dirty="0">
                    <a:solidFill>
                      <a:schemeClr val="hlink"/>
                    </a:solidFill>
                    <a:latin typeface="Lato"/>
                    <a:ea typeface="Lato"/>
                    <a:cs typeface="Lato"/>
                    <a:sym typeface="Lato"/>
                    <a:hlinkClick r:id="rId3"/>
                  </a:rPr>
                  <a:t>Wiki</a:t>
                </a:r>
                <a:r>
                  <a:rPr lang="en-US" sz="1800" dirty="0">
                    <a:latin typeface="Lato"/>
                    <a:ea typeface="Lato"/>
                    <a:cs typeface="Lato"/>
                    <a:sym typeface="Lato"/>
                  </a:rPr>
                  <a:t>)</a:t>
                </a:r>
                <a:endParaRPr sz="1800" dirty="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180" name="Google Shape;180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445102"/>
                <a:ext cx="8520600" cy="3207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25" y="342900"/>
            <a:ext cx="539115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dirty="0"/>
              <a:t>Eigenvalue/vector explanation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Google Shape;20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3772208" cy="30984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 </a:t>
                </a:r>
                <a:r>
                  <a:rPr lang="en-US" dirty="0"/>
                  <a:t>is the eigenvector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a shear transformation matrix, then multiplying a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any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has the same direction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, won’t change direction. </a:t>
                </a:r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en-US" dirty="0"/>
                  <a:t>The length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 after the transformation will be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04" name="Google Shape;20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3772208" cy="3098475"/>
              </a:xfrm>
              <a:prstGeom prst="rect">
                <a:avLst/>
              </a:prstGeom>
              <a:blipFill>
                <a:blip r:embed="rId3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050" y="1152475"/>
            <a:ext cx="4446250" cy="30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 b="1" dirty="0"/>
              <a:t>Eigenvalue/vector explanation</a:t>
            </a:r>
            <a:endParaRPr b="1" dirty="0"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1800" cy="3098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In short:</a:t>
            </a:r>
            <a:r>
              <a:rPr lang="en" dirty="0"/>
              <a:t/>
            </a:r>
            <a:br>
              <a:rPr lang="en" dirty="0"/>
            </a:br>
            <a:r>
              <a:rPr lang="en" dirty="0"/>
              <a:t>	Eigenvectors are the direction that the transformation matrix is transforming.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Eigenvalues is how much they are changing in that direction</a:t>
            </a:r>
            <a:endParaRPr dirty="0"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050" y="1152475"/>
            <a:ext cx="4446250" cy="30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311700" y="1261875"/>
            <a:ext cx="85206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Descriptors</a:t>
            </a:r>
            <a:endParaRPr sz="6600" b="1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8" y="1261875"/>
            <a:ext cx="85206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Key Points</a:t>
            </a:r>
            <a:endParaRPr sz="6600" b="1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430705" cy="142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We found keypoints, </a:t>
            </a:r>
            <a:r>
              <a:rPr lang="en" sz="2600" b="1" dirty="0" smtClean="0"/>
              <a:t/>
            </a:r>
            <a:br>
              <a:rPr lang="en" sz="2600" b="1" dirty="0" smtClean="0"/>
            </a:br>
            <a:r>
              <a:rPr lang="en" sz="2600" b="1" dirty="0" smtClean="0"/>
              <a:t>but </a:t>
            </a:r>
            <a:r>
              <a:rPr lang="en" sz="2600" b="1" dirty="0"/>
              <a:t>how do we ‘match’ the keypoints?</a:t>
            </a:r>
            <a:endParaRPr sz="2600" b="1" dirty="0"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005" y="2047154"/>
            <a:ext cx="4698399" cy="26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05" y="1865875"/>
            <a:ext cx="4085075" cy="27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/>
          <p:nvPr/>
        </p:nvSpPr>
        <p:spPr>
          <a:xfrm>
            <a:off x="3081855" y="2367454"/>
            <a:ext cx="230700" cy="2307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2"/>
          <p:cNvSpPr/>
          <p:nvPr/>
        </p:nvSpPr>
        <p:spPr>
          <a:xfrm>
            <a:off x="8131305" y="2249554"/>
            <a:ext cx="230700" cy="23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6471155" y="3181029"/>
            <a:ext cx="230700" cy="23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p32"/>
          <p:cNvCxnSpPr>
            <a:endCxn id="231" idx="1"/>
          </p:cNvCxnSpPr>
          <p:nvPr/>
        </p:nvCxnSpPr>
        <p:spPr>
          <a:xfrm rot="10800000" flipH="1">
            <a:off x="3312405" y="2364904"/>
            <a:ext cx="4818900" cy="1179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32"/>
          <p:cNvCxnSpPr>
            <a:endCxn id="232" idx="1"/>
          </p:cNvCxnSpPr>
          <p:nvPr/>
        </p:nvCxnSpPr>
        <p:spPr>
          <a:xfrm>
            <a:off x="3312455" y="2482779"/>
            <a:ext cx="3158700" cy="8136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" name="Google Shape;235;p32"/>
          <p:cNvSpPr/>
          <p:nvPr/>
        </p:nvSpPr>
        <p:spPr>
          <a:xfrm>
            <a:off x="4860555" y="2480257"/>
            <a:ext cx="230700" cy="3986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Descriptors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Google Shape;241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The keypoint that we found, is just a coordinate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dirty="0"/>
                  <a:t>, we don’t know how the feature looks from that.</a:t>
                </a:r>
                <a:endParaRPr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en" dirty="0"/>
                  <a:t>We need something more descriptive!</a:t>
                </a:r>
                <a:endParaRPr dirty="0"/>
              </a:p>
            </p:txBody>
          </p:sp>
        </mc:Choice>
        <mc:Fallback xmlns="">
          <p:sp>
            <p:nvSpPr>
              <p:cNvPr id="241" name="Google Shape;241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2" name="Google Shape;2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25" y="2417971"/>
            <a:ext cx="4085075" cy="27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 rotWithShape="1">
          <a:blip r:embed="rId4">
            <a:alphaModFix/>
          </a:blip>
          <a:srcRect l="71768" t="18037" r="22584" b="72045"/>
          <a:stretch/>
        </p:blipFill>
        <p:spPr>
          <a:xfrm>
            <a:off x="5325949" y="2345592"/>
            <a:ext cx="1940174" cy="22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/>
          <p:nvPr/>
        </p:nvSpPr>
        <p:spPr>
          <a:xfrm>
            <a:off x="3036800" y="2909600"/>
            <a:ext cx="230700" cy="2307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" name="Google Shape;245;p33"/>
          <p:cNvCxnSpPr>
            <a:stCxn id="244" idx="0"/>
          </p:cNvCxnSpPr>
          <p:nvPr/>
        </p:nvCxnSpPr>
        <p:spPr>
          <a:xfrm rot="10800000" flipH="1">
            <a:off x="3152150" y="2345300"/>
            <a:ext cx="2182200" cy="5643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3"/>
          <p:cNvCxnSpPr>
            <a:stCxn id="244" idx="2"/>
          </p:cNvCxnSpPr>
          <p:nvPr/>
        </p:nvCxnSpPr>
        <p:spPr>
          <a:xfrm>
            <a:off x="3152150" y="3140300"/>
            <a:ext cx="2174100" cy="1478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Naive descriptor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Google Shape;252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Take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window around the keypoint and calculate SSD.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 u="sng" dirty="0"/>
                  <a:t>Cons</a:t>
                </a:r>
                <a:r>
                  <a:rPr lang="en-US" dirty="0"/>
                  <a:t>:</a:t>
                </a:r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160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Change of lighting</a:t>
                </a:r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Rotation</a:t>
                </a:r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Scale</a:t>
                </a:r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Noise</a:t>
                </a:r>
                <a:endParaRPr dirty="0"/>
              </a:p>
            </p:txBody>
          </p:sp>
        </mc:Choice>
        <mc:Fallback xmlns="">
          <p:sp>
            <p:nvSpPr>
              <p:cNvPr id="252" name="Google Shape;252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311700" y="1906202"/>
            <a:ext cx="8520600" cy="1331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SIFT</a:t>
            </a:r>
            <a:r>
              <a:rPr lang="en" b="1" dirty="0"/>
              <a:t> </a:t>
            </a:r>
            <a:r>
              <a:rPr lang="en" b="1" dirty="0" smtClean="0"/>
              <a:t>– </a:t>
            </a:r>
            <a:br>
              <a:rPr lang="en" b="1" dirty="0" smtClean="0"/>
            </a:br>
            <a:r>
              <a:rPr lang="en" sz="3600" b="1" dirty="0" smtClean="0"/>
              <a:t>S</a:t>
            </a:r>
            <a:r>
              <a:rPr lang="en" b="1" dirty="0" smtClean="0"/>
              <a:t>cale </a:t>
            </a:r>
            <a:r>
              <a:rPr lang="en" sz="3600" b="1" dirty="0"/>
              <a:t>I</a:t>
            </a:r>
            <a:r>
              <a:rPr lang="en" b="1" dirty="0"/>
              <a:t>nvariant </a:t>
            </a:r>
            <a:r>
              <a:rPr lang="en" sz="3600" b="1" dirty="0"/>
              <a:t>F</a:t>
            </a:r>
            <a:r>
              <a:rPr lang="en" b="1" dirty="0"/>
              <a:t>eature </a:t>
            </a:r>
            <a:r>
              <a:rPr lang="en" sz="3600" b="1" dirty="0"/>
              <a:t>T</a:t>
            </a:r>
            <a:r>
              <a:rPr lang="en" b="1" dirty="0"/>
              <a:t>ransformation (1999)</a:t>
            </a:r>
            <a:endParaRPr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Scale</a:t>
            </a:r>
            <a:endParaRPr b="1" dirty="0"/>
          </a:p>
        </p:txBody>
      </p:sp>
      <p:sp>
        <p:nvSpPr>
          <p:cNvPr id="264" name="Google Shape;264;p36"/>
          <p:cNvSpPr txBox="1"/>
          <p:nvPr/>
        </p:nvSpPr>
        <p:spPr>
          <a:xfrm>
            <a:off x="475950" y="1312475"/>
            <a:ext cx="3363912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Lato" panose="020B0604020202020204" charset="0"/>
              </a:rPr>
              <a:t>Scan the image at different scales (pyramid) and scale each patch to the same </a:t>
            </a:r>
            <a:r>
              <a:rPr lang="en" sz="1700" dirty="0" smtClean="0">
                <a:latin typeface="Lato" panose="020B0604020202020204" charset="0"/>
              </a:rPr>
              <a:t>size.</a:t>
            </a:r>
            <a:endParaRPr sz="1700" dirty="0">
              <a:latin typeface="Lato" panose="020B0604020202020204" charset="0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862" y="86497"/>
            <a:ext cx="5143500" cy="4967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Lighting and Noise</a:t>
            </a:r>
            <a:endParaRPr b="1" dirty="0"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311700" y="1127798"/>
            <a:ext cx="8520600" cy="93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Normalize the descriptor</a:t>
            </a:r>
            <a:endParaRPr b="1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the gradient image instead of the intensity/color image</a:t>
            </a:r>
            <a:endParaRPr dirty="0"/>
          </a:p>
        </p:txBody>
      </p:sp>
      <p:grpSp>
        <p:nvGrpSpPr>
          <p:cNvPr id="3" name="קבוצה 2"/>
          <p:cNvGrpSpPr/>
          <p:nvPr/>
        </p:nvGrpSpPr>
        <p:grpSpPr>
          <a:xfrm>
            <a:off x="191663" y="2131541"/>
            <a:ext cx="8248001" cy="2881054"/>
            <a:chOff x="166950" y="1987450"/>
            <a:chExt cx="8887825" cy="3080750"/>
          </a:xfrm>
        </p:grpSpPr>
        <p:pic>
          <p:nvPicPr>
            <p:cNvPr id="272" name="Google Shape;272;p37"/>
            <p:cNvPicPr preferRelativeResize="0"/>
            <p:nvPr/>
          </p:nvPicPr>
          <p:blipFill rotWithShape="1">
            <a:blip r:embed="rId3">
              <a:alphaModFix/>
            </a:blip>
            <a:srcRect l="6029" t="6185" r="6073" b="8960"/>
            <a:stretch/>
          </p:blipFill>
          <p:spPr>
            <a:xfrm>
              <a:off x="166950" y="1987450"/>
              <a:ext cx="3050299" cy="3044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7"/>
            <p:cNvPicPr preferRelativeResize="0"/>
            <p:nvPr/>
          </p:nvPicPr>
          <p:blipFill rotWithShape="1">
            <a:blip r:embed="rId4">
              <a:alphaModFix/>
            </a:blip>
            <a:srcRect l="4314" t="1822" r="1894" b="4227"/>
            <a:stretch/>
          </p:blipFill>
          <p:spPr>
            <a:xfrm>
              <a:off x="3418350" y="2031175"/>
              <a:ext cx="1892101" cy="1908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4" name="Google Shape;274;p37"/>
            <p:cNvCxnSpPr>
              <a:stCxn id="275" idx="6"/>
              <a:endCxn id="273" idx="1"/>
            </p:cNvCxnSpPr>
            <p:nvPr/>
          </p:nvCxnSpPr>
          <p:spPr>
            <a:xfrm rot="10800000" flipH="1">
              <a:off x="1553415" y="2985500"/>
              <a:ext cx="1864800" cy="4731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76" name="Google Shape;276;p37"/>
            <p:cNvPicPr preferRelativeResize="0"/>
            <p:nvPr/>
          </p:nvPicPr>
          <p:blipFill rotWithShape="1">
            <a:blip r:embed="rId5">
              <a:alphaModFix/>
            </a:blip>
            <a:srcRect l="3243" t="1843" r="1354" b="4082"/>
            <a:stretch/>
          </p:blipFill>
          <p:spPr>
            <a:xfrm>
              <a:off x="7132792" y="2571750"/>
              <a:ext cx="1921983" cy="190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37"/>
            <p:cNvPicPr preferRelativeResize="0"/>
            <p:nvPr/>
          </p:nvPicPr>
          <p:blipFill rotWithShape="1">
            <a:blip r:embed="rId6">
              <a:alphaModFix/>
            </a:blip>
            <a:srcRect l="3493" t="1904" r="1566" b="3809"/>
            <a:stretch/>
          </p:blipFill>
          <p:spPr>
            <a:xfrm>
              <a:off x="4353403" y="3223850"/>
              <a:ext cx="1844350" cy="1844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37"/>
            <p:cNvSpPr/>
            <p:nvPr/>
          </p:nvSpPr>
          <p:spPr>
            <a:xfrm>
              <a:off x="5008350" y="2599575"/>
              <a:ext cx="1198100" cy="1335550"/>
            </a:xfrm>
            <a:custGeom>
              <a:avLst/>
              <a:gdLst/>
              <a:ahLst/>
              <a:cxnLst/>
              <a:rect l="l" t="t" r="r" b="b"/>
              <a:pathLst>
                <a:path w="47924" h="53422" extrusionOk="0">
                  <a:moveTo>
                    <a:pt x="0" y="0"/>
                  </a:moveTo>
                  <a:cubicBezTo>
                    <a:pt x="7897" y="2544"/>
                    <a:pt x="43194" y="6360"/>
                    <a:pt x="47381" y="15264"/>
                  </a:cubicBezTo>
                  <a:cubicBezTo>
                    <a:pt x="51568" y="24168"/>
                    <a:pt x="28831" y="47062"/>
                    <a:pt x="25121" y="53422"/>
                  </a:cubicBezTo>
                </a:path>
              </a:pathLst>
            </a:custGeom>
            <a:noFill/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79" name="Google Shape;279;p37"/>
            <p:cNvSpPr txBox="1"/>
            <p:nvPr/>
          </p:nvSpPr>
          <p:spPr>
            <a:xfrm>
              <a:off x="7573133" y="2157802"/>
              <a:ext cx="1041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Diff</a:t>
              </a:r>
              <a:endParaRPr dirty="0"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1370415" y="3367100"/>
              <a:ext cx="183000" cy="1830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B3174B9-F14A-4747-AF33-A00A56AC030E}"/>
                    </a:ext>
                  </a:extLst>
                </p:cNvPr>
                <p:cNvSpPr txBox="1"/>
                <p:nvPr/>
              </p:nvSpPr>
              <p:spPr>
                <a:xfrm>
                  <a:off x="5664803" y="2031175"/>
                  <a:ext cx="740459" cy="634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oMath>
                    </m:oMathPara>
                  </a14:m>
                  <a:endParaRPr lang="en-IL" sz="1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B3174B9-F14A-4747-AF33-A00A56AC0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4803" y="2031175"/>
                  <a:ext cx="740459" cy="634854"/>
                </a:xfrm>
                <a:prstGeom prst="rect">
                  <a:avLst/>
                </a:prstGeom>
                <a:blipFill>
                  <a:blip r:embed="rId7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Lighting</a:t>
            </a:r>
            <a:endParaRPr b="1" dirty="0"/>
          </a:p>
        </p:txBody>
      </p:sp>
      <p:sp>
        <p:nvSpPr>
          <p:cNvPr id="286" name="Google Shape;28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Normalize the descriptor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Use the gradient image instead of the intensity(gray-scale) image</a:t>
            </a:r>
            <a:endParaRPr b="1" dirty="0"/>
          </a:p>
        </p:txBody>
      </p:sp>
      <p:grpSp>
        <p:nvGrpSpPr>
          <p:cNvPr id="2" name="קבוצה 1"/>
          <p:cNvGrpSpPr/>
          <p:nvPr/>
        </p:nvGrpSpPr>
        <p:grpSpPr>
          <a:xfrm>
            <a:off x="1625089" y="2391264"/>
            <a:ext cx="5893822" cy="1844350"/>
            <a:chOff x="1649060" y="2391264"/>
            <a:chExt cx="5893822" cy="1844350"/>
          </a:xfrm>
        </p:grpSpPr>
        <p:pic>
          <p:nvPicPr>
            <p:cNvPr id="287" name="Google Shape;287;p38"/>
            <p:cNvPicPr preferRelativeResize="0"/>
            <p:nvPr/>
          </p:nvPicPr>
          <p:blipFill rotWithShape="1">
            <a:blip r:embed="rId3">
              <a:alphaModFix/>
            </a:blip>
            <a:srcRect l="3493" t="1904" r="1566" b="3809"/>
            <a:stretch/>
          </p:blipFill>
          <p:spPr>
            <a:xfrm>
              <a:off x="1649060" y="2391264"/>
              <a:ext cx="1844350" cy="184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8"/>
            <p:cNvPicPr preferRelativeResize="0"/>
            <p:nvPr/>
          </p:nvPicPr>
          <p:blipFill rotWithShape="1">
            <a:blip r:embed="rId4">
              <a:alphaModFix/>
            </a:blip>
            <a:srcRect l="3689" t="1676" r="1470" b="4143"/>
            <a:stretch/>
          </p:blipFill>
          <p:spPr>
            <a:xfrm>
              <a:off x="5750082" y="2417039"/>
              <a:ext cx="1792800" cy="1792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9" name="Google Shape;289;p38"/>
            <p:cNvCxnSpPr>
              <a:stCxn id="287" idx="3"/>
              <a:endCxn id="288" idx="1"/>
            </p:cNvCxnSpPr>
            <p:nvPr/>
          </p:nvCxnSpPr>
          <p:spPr>
            <a:xfrm>
              <a:off x="3493409" y="3313439"/>
              <a:ext cx="2256600" cy="0"/>
            </a:xfrm>
            <a:prstGeom prst="straightConnector1">
              <a:avLst/>
            </a:prstGeom>
            <a:noFill/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Rotation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737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Find the strongest orientation in the HoG</a:t>
                </a:r>
              </a:p>
              <a:p>
                <a:pPr marL="914400" lvl="1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○"/>
                </a:pPr>
                <a:r>
                  <a:rPr lang="en-US" sz="1400" dirty="0">
                    <a:solidFill>
                      <a:schemeClr val="dk1"/>
                    </a:solidFill>
                  </a:rPr>
                  <a:t>For each keypoint, we take a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14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14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dk1"/>
                    </a:solidFill>
                  </a:rPr>
                  <a:t>window around it on the orientation image.</a:t>
                </a:r>
                <a:endParaRPr lang="en-US" dirty="0"/>
              </a:p>
              <a:p>
                <a:pPr marL="914400" lvl="1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○"/>
                </a:pPr>
                <a:r>
                  <a:rPr lang="en-US" dirty="0"/>
                  <a:t>Calculate the histogram of gradients (HoG) with 36 bins for all 360 degrees</a:t>
                </a:r>
              </a:p>
              <a:p>
                <a:pPr marL="914400" lvl="1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○"/>
                </a:pPr>
                <a:r>
                  <a:rPr lang="en-US" dirty="0"/>
                  <a:t>Each gradients angle is given a weight of its magnitude multiplied by Gaussian-weighted circular window with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is 1.5 times that of the scale of the </a:t>
                </a:r>
                <a:r>
                  <a:rPr lang="en-US" dirty="0" smtClean="0"/>
                  <a:t>keypoint.</a:t>
                </a:r>
                <a:endParaRPr dirty="0"/>
              </a:p>
            </p:txBody>
          </p:sp>
        </mc:Choice>
        <mc:Fallback xmlns="">
          <p:sp>
            <p:nvSpPr>
              <p:cNvPr id="295" name="Google Shape;295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1973784"/>
              </a:xfrm>
              <a:prstGeom prst="rect">
                <a:avLst/>
              </a:prstGeom>
              <a:blipFill>
                <a:blip r:embed="rId3"/>
                <a:stretch>
                  <a:fillRect r="-2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" name="Google Shape;2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837" y="3017623"/>
            <a:ext cx="412432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</a:t>
            </a:r>
            <a:endParaRPr/>
          </a:p>
        </p:txBody>
      </p:sp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1368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Find the strongest orientation in the HoG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Rotate the window by that gradient angle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Actually just add the rotation degree to all the gradients</a:t>
            </a:r>
            <a:endParaRPr dirty="0"/>
          </a:p>
        </p:txBody>
      </p:sp>
      <p:grpSp>
        <p:nvGrpSpPr>
          <p:cNvPr id="2" name="קבוצה 1"/>
          <p:cNvGrpSpPr/>
          <p:nvPr/>
        </p:nvGrpSpPr>
        <p:grpSpPr>
          <a:xfrm>
            <a:off x="1758625" y="2655526"/>
            <a:ext cx="5626750" cy="2390192"/>
            <a:chOff x="1428958" y="2377116"/>
            <a:chExt cx="6484950" cy="2668602"/>
          </a:xfrm>
        </p:grpSpPr>
        <p:pic>
          <p:nvPicPr>
            <p:cNvPr id="303" name="Google Shape;303;p40"/>
            <p:cNvPicPr preferRelativeResize="0"/>
            <p:nvPr/>
          </p:nvPicPr>
          <p:blipFill rotWithShape="1">
            <a:blip r:embed="rId3">
              <a:alphaModFix/>
            </a:blip>
            <a:srcRect l="3941" t="1831" r="1772" b="4227"/>
            <a:stretch/>
          </p:blipFill>
          <p:spPr>
            <a:xfrm>
              <a:off x="1428958" y="2401667"/>
              <a:ext cx="2635425" cy="264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40"/>
            <p:cNvPicPr preferRelativeResize="0"/>
            <p:nvPr/>
          </p:nvPicPr>
          <p:blipFill rotWithShape="1">
            <a:blip r:embed="rId4">
              <a:alphaModFix/>
            </a:blip>
            <a:srcRect l="3784" t="2820" r="2766" b="3800"/>
            <a:stretch/>
          </p:blipFill>
          <p:spPr>
            <a:xfrm>
              <a:off x="5278483" y="2393884"/>
              <a:ext cx="2635425" cy="2651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40"/>
            <p:cNvSpPr/>
            <p:nvPr/>
          </p:nvSpPr>
          <p:spPr>
            <a:xfrm rot="-3984320">
              <a:off x="4033438" y="1578354"/>
              <a:ext cx="928514" cy="2526038"/>
            </a:xfrm>
            <a:custGeom>
              <a:avLst/>
              <a:gdLst/>
              <a:ahLst/>
              <a:cxnLst/>
              <a:rect l="l" t="t" r="r" b="b"/>
              <a:pathLst>
                <a:path w="47924" h="53422" extrusionOk="0">
                  <a:moveTo>
                    <a:pt x="0" y="0"/>
                  </a:moveTo>
                  <a:cubicBezTo>
                    <a:pt x="7897" y="2544"/>
                    <a:pt x="43194" y="6360"/>
                    <a:pt x="47381" y="15264"/>
                  </a:cubicBezTo>
                  <a:cubicBezTo>
                    <a:pt x="51568" y="24168"/>
                    <a:pt x="28831" y="47062"/>
                    <a:pt x="25121" y="53422"/>
                  </a:cubicBezTo>
                </a:path>
              </a:pathLst>
            </a:custGeom>
            <a:noFill/>
            <a:ln w="57150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Noise + Distortion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Google Shape;311;p41"/>
              <p:cNvSpPr txBox="1"/>
              <p:nvPr/>
            </p:nvSpPr>
            <p:spPr>
              <a:xfrm>
                <a:off x="311700" y="1105025"/>
                <a:ext cx="8238101" cy="2237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Lato"/>
                    <a:ea typeface="Lato"/>
                    <a:cs typeface="Lato"/>
                    <a:sym typeface="Lato"/>
                  </a:rPr>
                  <a:t>In order to reduce noise, we use a histogram of gradients instead of the regular gradients</a:t>
                </a:r>
                <a:r>
                  <a:rPr lang="en" dirty="0" smtClean="0">
                    <a:latin typeface="Lato"/>
                    <a:ea typeface="Lato"/>
                    <a:cs typeface="Lato"/>
                    <a:sym typeface="Lato"/>
                  </a:rPr>
                  <a:t>.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dirty="0">
                  <a:latin typeface="Lato"/>
                  <a:ea typeface="Lato"/>
                  <a:cs typeface="Lato"/>
                  <a:sym typeface="Lato"/>
                </a:endParaRPr>
              </a:p>
              <a:p>
                <a:pPr marL="457200" lvl="0" indent="-317500">
                  <a:lnSpc>
                    <a:spcPct val="150000"/>
                  </a:lnSpc>
                  <a:buSzPts val="1400"/>
                  <a:buFont typeface="Lato"/>
                  <a:buChar char="●"/>
                </a:pPr>
                <a:r>
                  <a:rPr lang="en-US" dirty="0">
                    <a:latin typeface="Lato"/>
                    <a:ea typeface="Lato"/>
                    <a:cs typeface="Lato"/>
                    <a:sym typeface="Lato"/>
                  </a:rPr>
                  <a:t>Divide the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𝟏𝟔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×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𝟏𝟔</m:t>
                    </m:r>
                  </m:oMath>
                </a14:m>
                <a:r>
                  <a:rPr lang="en-US" dirty="0">
                    <a:latin typeface="Lato"/>
                    <a:ea typeface="Lato"/>
                    <a:cs typeface="Lato"/>
                    <a:sym typeface="Lato"/>
                  </a:rPr>
                  <a:t> patch to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𝟒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×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𝟒</m:t>
                    </m:r>
                  </m:oMath>
                </a14:m>
                <a:r>
                  <a:rPr lang="en-US" dirty="0">
                    <a:latin typeface="Lato"/>
                    <a:ea typeface="Lato"/>
                    <a:cs typeface="Lato"/>
                    <a:sym typeface="Lato"/>
                  </a:rPr>
                  <a:t> groups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𝟒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×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𝟒</m:t>
                    </m:r>
                  </m:oMath>
                </a14:m>
                <a:r>
                  <a:rPr lang="en-US" dirty="0">
                    <a:latin typeface="Lato"/>
                    <a:ea typeface="Lato"/>
                    <a:cs typeface="Lato"/>
                    <a:sym typeface="Lato"/>
                  </a:rPr>
                  <a:t> pixels.</a:t>
                </a:r>
              </a:p>
              <a:p>
                <a:pPr marL="457200" lvl="0" indent="-317500">
                  <a:lnSpc>
                    <a:spcPct val="150000"/>
                  </a:lnSpc>
                  <a:buSzPts val="1400"/>
                  <a:buFont typeface="Lato"/>
                  <a:buChar char="●"/>
                </a:pPr>
                <a:r>
                  <a:rPr lang="en-US" dirty="0">
                    <a:latin typeface="Lato"/>
                    <a:ea typeface="Lato"/>
                    <a:cs typeface="Lato"/>
                    <a:sym typeface="Lato"/>
                  </a:rPr>
                  <a:t>Make a </a:t>
                </a:r>
                <a:r>
                  <a:rPr lang="en-US" b="1" dirty="0">
                    <a:latin typeface="Lato"/>
                    <a:ea typeface="Lato"/>
                    <a:cs typeface="Lato"/>
                    <a:sym typeface="Lato"/>
                  </a:rPr>
                  <a:t>histogram</a:t>
                </a:r>
                <a:r>
                  <a:rPr lang="en-US" dirty="0">
                    <a:latin typeface="Lato"/>
                    <a:ea typeface="Lato"/>
                    <a:cs typeface="Lato"/>
                    <a:sym typeface="Lato"/>
                  </a:rPr>
                  <a:t> of </a:t>
                </a:r>
                <a:r>
                  <a:rPr lang="en-US" b="1" dirty="0" smtClean="0">
                    <a:latin typeface="Lato"/>
                    <a:ea typeface="Lato"/>
                    <a:cs typeface="Lato"/>
                    <a:sym typeface="Lato"/>
                  </a:rPr>
                  <a:t>gradients</a:t>
                </a:r>
                <a:r>
                  <a:rPr lang="en-US" dirty="0" smtClean="0">
                    <a:latin typeface="Lato"/>
                    <a:ea typeface="Lato"/>
                    <a:cs typeface="Lato"/>
                    <a:sym typeface="Lato"/>
                  </a:rPr>
                  <a:t> (</a:t>
                </a:r>
                <a:r>
                  <a:rPr lang="en-US" dirty="0">
                    <a:latin typeface="Lato"/>
                    <a:ea typeface="Lato"/>
                    <a:cs typeface="Lato"/>
                    <a:sym typeface="Lato"/>
                  </a:rPr>
                  <a:t>HoG) for each group.</a:t>
                </a:r>
              </a:p>
              <a:p>
                <a:pPr marL="457200" lvl="0" indent="-317500">
                  <a:lnSpc>
                    <a:spcPct val="150000"/>
                  </a:lnSpc>
                  <a:buSzPts val="1400"/>
                  <a:buFont typeface="Lato"/>
                  <a:buChar char="●"/>
                </a:pPr>
                <a:r>
                  <a:rPr lang="en-US" dirty="0">
                    <a:latin typeface="Lato"/>
                    <a:ea typeface="Lato"/>
                    <a:cs typeface="Lato"/>
                    <a:sym typeface="Lato"/>
                  </a:rPr>
                  <a:t>Histogram with </a:t>
                </a:r>
                <a:r>
                  <a:rPr lang="en-US" b="1" dirty="0">
                    <a:latin typeface="Lato"/>
                    <a:ea typeface="Lato"/>
                    <a:cs typeface="Lato"/>
                    <a:sym typeface="Lato"/>
                  </a:rPr>
                  <a:t>8</a:t>
                </a:r>
                <a:r>
                  <a:rPr lang="en-US" dirty="0">
                    <a:latin typeface="Lato"/>
                    <a:ea typeface="Lato"/>
                    <a:cs typeface="Lato"/>
                    <a:sym typeface="Lato"/>
                  </a:rPr>
                  <a:t> bins covering 360 degrees</a:t>
                </a:r>
              </a:p>
              <a:p>
                <a:pPr marL="457200" lvl="0" indent="-317500">
                  <a:lnSpc>
                    <a:spcPct val="150000"/>
                  </a:lnSpc>
                  <a:buSzPts val="1400"/>
                  <a:buFont typeface="Lato"/>
                  <a:buChar char="●"/>
                </a:pPr>
                <a:r>
                  <a:rPr lang="en-US" dirty="0">
                    <a:latin typeface="Lato"/>
                    <a:ea typeface="Lato"/>
                    <a:cs typeface="Lato"/>
                    <a:sym typeface="Lato"/>
                  </a:rPr>
                  <a:t>Resulting in a </a:t>
                </a:r>
                <a:r>
                  <a:rPr lang="en-US" b="1" dirty="0">
                    <a:latin typeface="Lato"/>
                    <a:ea typeface="Lato"/>
                    <a:cs typeface="Lato"/>
                    <a:sym typeface="Lato"/>
                  </a:rPr>
                  <a:t>128</a:t>
                </a:r>
                <a:r>
                  <a:rPr lang="en-US" dirty="0">
                    <a:latin typeface="Lato"/>
                    <a:ea typeface="Lato"/>
                    <a:cs typeface="Lato"/>
                    <a:sym typeface="Lato"/>
                  </a:rPr>
                  <a:t> descriptor vector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311" name="Google Shape;311;p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05025"/>
                <a:ext cx="8238101" cy="2237478"/>
              </a:xfrm>
              <a:prstGeom prst="rect">
                <a:avLst/>
              </a:prstGeom>
              <a:blipFill>
                <a:blip r:embed="rId3"/>
                <a:stretch>
                  <a:fillRect l="-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2" name="Google Shape;3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750" y="2871339"/>
            <a:ext cx="412432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 is a ‘Key Point’?</a:t>
            </a:r>
            <a:endParaRPr b="1" dirty="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8213" t="1605" r="1025" b="3929"/>
          <a:stretch/>
        </p:blipFill>
        <p:spPr>
          <a:xfrm>
            <a:off x="3529675" y="1231650"/>
            <a:ext cx="5429699" cy="36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33900" y="1247550"/>
            <a:ext cx="2981100" cy="3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Lato"/>
                <a:ea typeface="Lato"/>
                <a:cs typeface="Lato"/>
                <a:sym typeface="Lato"/>
              </a:rPr>
              <a:t>Short </a:t>
            </a:r>
            <a:r>
              <a:rPr lang="en" u="sng" dirty="0" smtClean="0">
                <a:latin typeface="Lato"/>
                <a:ea typeface="Lato"/>
                <a:cs typeface="Lato"/>
                <a:sym typeface="Lato"/>
              </a:rPr>
              <a:t>answer:</a:t>
            </a:r>
            <a:r>
              <a:rPr lang="en" u="sng" dirty="0">
                <a:latin typeface="Lato"/>
                <a:ea typeface="Lato"/>
                <a:cs typeface="Lato"/>
                <a:sym typeface="Lato"/>
              </a:rPr>
              <a:t> </a:t>
            </a:r>
            <a:endParaRPr lang="en" u="sng" dirty="0" smtClean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pixel (or a ‘pixel area’) such that it’s quite 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unique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easy to find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.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(AKA ‘Interest Point’, ‘Corner’ and ‘Feature Point’)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Noise + Distortion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87200" cy="31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The histogram and quantization, help with the noisy input and small distortion caused by different view angles.</a:t>
            </a:r>
            <a:endParaRPr sz="2000" dirty="0"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450" y="1017725"/>
            <a:ext cx="17907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/>
          <p:nvPr/>
        </p:nvSpPr>
        <p:spPr>
          <a:xfrm>
            <a:off x="7110400" y="3056600"/>
            <a:ext cx="1456700" cy="1254775"/>
          </a:xfrm>
          <a:custGeom>
            <a:avLst/>
            <a:gdLst/>
            <a:ahLst/>
            <a:cxnLst/>
            <a:rect l="l" t="t" r="r" b="b"/>
            <a:pathLst>
              <a:path w="58268" h="50191" extrusionOk="0">
                <a:moveTo>
                  <a:pt x="0" y="18461"/>
                </a:moveTo>
                <a:lnTo>
                  <a:pt x="9230" y="50191"/>
                </a:lnTo>
                <a:lnTo>
                  <a:pt x="58268" y="37499"/>
                </a:lnTo>
                <a:lnTo>
                  <a:pt x="49037" y="0"/>
                </a:lnTo>
                <a:close/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37612">
            <a:off x="5614816" y="3169429"/>
            <a:ext cx="669123" cy="71182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/>
          <p:nvPr/>
        </p:nvSpPr>
        <p:spPr>
          <a:xfrm>
            <a:off x="5249875" y="2912375"/>
            <a:ext cx="1399000" cy="1225925"/>
          </a:xfrm>
          <a:custGeom>
            <a:avLst/>
            <a:gdLst/>
            <a:ahLst/>
            <a:cxnLst/>
            <a:rect l="l" t="t" r="r" b="b"/>
            <a:pathLst>
              <a:path w="55960" h="49037" extrusionOk="0">
                <a:moveTo>
                  <a:pt x="11538" y="0"/>
                </a:moveTo>
                <a:lnTo>
                  <a:pt x="55960" y="20192"/>
                </a:lnTo>
                <a:lnTo>
                  <a:pt x="44999" y="49037"/>
                </a:lnTo>
                <a:lnTo>
                  <a:pt x="0" y="26538"/>
                </a:lnTo>
                <a:close/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2232">
            <a:off x="7442841" y="3429016"/>
            <a:ext cx="669123" cy="711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SIFT</a:t>
            </a:r>
            <a:endParaRPr b="1" dirty="0"/>
          </a:p>
        </p:txBody>
      </p:sp>
      <p:pic>
        <p:nvPicPr>
          <p:cNvPr id="330" name="Google Shape;330;p43"/>
          <p:cNvPicPr preferRelativeResize="0"/>
          <p:nvPr/>
        </p:nvPicPr>
        <p:blipFill rotWithShape="1">
          <a:blip r:embed="rId3">
            <a:alphaModFix/>
          </a:blip>
          <a:srcRect b="3362"/>
          <a:stretch/>
        </p:blipFill>
        <p:spPr>
          <a:xfrm>
            <a:off x="2738550" y="445025"/>
            <a:ext cx="6093750" cy="45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Why do we want them?</a:t>
            </a:r>
            <a:endParaRPr b="1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8662" cy="829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 smtClean="0"/>
              <a:t>1. Large </a:t>
            </a:r>
            <a:r>
              <a:rPr lang="en" sz="1600" dirty="0"/>
              <a:t>and complex motion detection</a:t>
            </a:r>
            <a:endParaRPr sz="1600" dirty="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11" y="493586"/>
            <a:ext cx="4698399" cy="26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011" y="1981757"/>
            <a:ext cx="4085075" cy="272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6"/>
          <p:cNvCxnSpPr/>
          <p:nvPr/>
        </p:nvCxnSpPr>
        <p:spPr>
          <a:xfrm rot="10800000" flipH="1">
            <a:off x="5336011" y="781886"/>
            <a:ext cx="3266400" cy="17883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79" name="Google Shape;79;p16"/>
          <p:cNvCxnSpPr/>
          <p:nvPr/>
        </p:nvCxnSpPr>
        <p:spPr>
          <a:xfrm rot="10800000" flipH="1">
            <a:off x="4973886" y="1747061"/>
            <a:ext cx="3433500" cy="1746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Why do we want them?</a:t>
            </a:r>
            <a:endParaRPr b="1"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15300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/>
              <a:t>2. </a:t>
            </a:r>
            <a:r>
              <a:rPr lang="en" sz="1600" dirty="0"/>
              <a:t>Image registration	</a:t>
            </a:r>
            <a:endParaRPr sz="1600" dirty="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325" y="1640600"/>
            <a:ext cx="4698399" cy="26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-197340">
            <a:off x="4156110" y="1365070"/>
            <a:ext cx="4199206" cy="2840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Why do we want them?</a:t>
            </a:r>
            <a:endParaRPr b="1"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15300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/>
              <a:t>3. </a:t>
            </a:r>
            <a:r>
              <a:rPr lang="en" sz="1600" dirty="0"/>
              <a:t>Video stabilation	</a:t>
            </a:r>
            <a:endParaRPr sz="1600" dirty="0"/>
          </a:p>
        </p:txBody>
      </p:sp>
      <p:pic>
        <p:nvPicPr>
          <p:cNvPr id="1026" name="Picture 2" descr="6 Best Free Video Stabilization Software For Mac In 2021">
            <a:extLst>
              <a:ext uri="{FF2B5EF4-FFF2-40B4-BE49-F238E27FC236}">
                <a16:creationId xmlns:a16="http://schemas.microsoft.com/office/drawing/2014/main" id="{DB45F0BA-EE4F-44F6-A64B-40CB488FF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262" y="1364652"/>
            <a:ext cx="4874230" cy="241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Why do we want them?</a:t>
            </a:r>
            <a:endParaRPr b="1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15300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4. </a:t>
            </a:r>
            <a:r>
              <a:rPr lang="en" sz="1600" dirty="0"/>
              <a:t>Panorama stitching	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dirty="0"/>
              <a:t>And many more...</a:t>
            </a:r>
            <a:endParaRPr sz="1600" dirty="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0921"/>
            <a:ext cx="8839200" cy="211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 makes a ‘Key Point’ a good one?</a:t>
            </a:r>
            <a:endParaRPr b="1" dirty="0"/>
          </a:p>
        </p:txBody>
      </p:sp>
      <p:grpSp>
        <p:nvGrpSpPr>
          <p:cNvPr id="2" name="קבוצה 1"/>
          <p:cNvGrpSpPr/>
          <p:nvPr/>
        </p:nvGrpSpPr>
        <p:grpSpPr>
          <a:xfrm>
            <a:off x="2644413" y="1054675"/>
            <a:ext cx="3855175" cy="3855175"/>
            <a:chOff x="2285975" y="1054675"/>
            <a:chExt cx="3855175" cy="3855175"/>
          </a:xfrm>
        </p:grpSpPr>
        <p:pic>
          <p:nvPicPr>
            <p:cNvPr id="100" name="Google Shape;10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5975" y="1054675"/>
              <a:ext cx="3855175" cy="385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9"/>
            <p:cNvSpPr/>
            <p:nvPr/>
          </p:nvSpPr>
          <p:spPr>
            <a:xfrm rot="-1641211">
              <a:off x="3828077" y="3529941"/>
              <a:ext cx="1881695" cy="317866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 rot="1521344">
              <a:off x="3828086" y="3626815"/>
              <a:ext cx="1881668" cy="31764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 rot="-809453">
              <a:off x="3729925" y="3184577"/>
              <a:ext cx="2184454" cy="1101950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 dirty="0" err="1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rgbClr val="FF9900"/>
                  </a:solidFill>
                  <a:latin typeface="Pacifico"/>
                </a:rPr>
                <a:t>KeyPoint</a:t>
              </a:r>
              <a:endPara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9900"/>
                </a:solidFill>
                <a:latin typeface="Pacific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 makes a ‘Key Point’ a good one?</a:t>
            </a:r>
            <a:endParaRPr b="1"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82400" cy="15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600" dirty="0" smtClean="0"/>
              <a:t>Easy </a:t>
            </a:r>
            <a:r>
              <a:rPr lang="en" sz="1600" dirty="0"/>
              <a:t>to </a:t>
            </a:r>
            <a:r>
              <a:rPr lang="en" sz="1600" dirty="0" smtClean="0"/>
              <a:t>spot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600" dirty="0" smtClean="0"/>
              <a:t>Unique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600" dirty="0" smtClean="0"/>
              <a:t>Scale invariant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600" dirty="0" smtClean="0"/>
              <a:t>Rotation </a:t>
            </a:r>
            <a:r>
              <a:rPr lang="en" sz="1600" dirty="0"/>
              <a:t>invariant</a:t>
            </a:r>
            <a:endParaRPr sz="1600" dirty="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545" y="1202075"/>
            <a:ext cx="4743450" cy="240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0"/>
          <p:cNvCxnSpPr/>
          <p:nvPr/>
        </p:nvCxnSpPr>
        <p:spPr>
          <a:xfrm flipH="1">
            <a:off x="1227352" y="3395375"/>
            <a:ext cx="502500" cy="82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0"/>
          <p:cNvCxnSpPr/>
          <p:nvPr/>
        </p:nvCxnSpPr>
        <p:spPr>
          <a:xfrm flipH="1">
            <a:off x="2479977" y="3178300"/>
            <a:ext cx="502500" cy="82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20"/>
          <p:cNvCxnSpPr/>
          <p:nvPr/>
        </p:nvCxnSpPr>
        <p:spPr>
          <a:xfrm rot="10800000" flipH="1">
            <a:off x="1463802" y="3299150"/>
            <a:ext cx="1425300" cy="5289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20"/>
          <p:cNvCxnSpPr/>
          <p:nvPr/>
        </p:nvCxnSpPr>
        <p:spPr>
          <a:xfrm flipV="1">
            <a:off x="1478602" y="3833600"/>
            <a:ext cx="1104875" cy="240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20"/>
          <p:cNvCxnSpPr/>
          <p:nvPr/>
        </p:nvCxnSpPr>
        <p:spPr>
          <a:xfrm flipV="1">
            <a:off x="1470652" y="3602375"/>
            <a:ext cx="1237526" cy="23122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20"/>
          <p:cNvSpPr txBox="1"/>
          <p:nvPr/>
        </p:nvSpPr>
        <p:spPr>
          <a:xfrm>
            <a:off x="1976951" y="4134722"/>
            <a:ext cx="3990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?</a:t>
            </a:r>
            <a:endParaRPr sz="19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1101</Words>
  <Application>Microsoft Office PowerPoint</Application>
  <PresentationFormat>‫הצגה על המסך (16:9)</PresentationFormat>
  <Paragraphs>103</Paragraphs>
  <Slides>31</Slides>
  <Notes>31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31</vt:i4>
      </vt:variant>
    </vt:vector>
  </HeadingPairs>
  <TitlesOfParts>
    <vt:vector size="37" baseType="lpstr">
      <vt:lpstr>Calibri</vt:lpstr>
      <vt:lpstr>Lato</vt:lpstr>
      <vt:lpstr>Pacifico</vt:lpstr>
      <vt:lpstr>Arial</vt:lpstr>
      <vt:lpstr>Cambria Math</vt:lpstr>
      <vt:lpstr>Simple Light</vt:lpstr>
      <vt:lpstr>Computer Vision and Image Processing Tirgul 12</vt:lpstr>
      <vt:lpstr>Key Points</vt:lpstr>
      <vt:lpstr>What is a ‘Key Point’?</vt:lpstr>
      <vt:lpstr>Why do we want them?</vt:lpstr>
      <vt:lpstr>Why do we want them?</vt:lpstr>
      <vt:lpstr>Why do we want them?</vt:lpstr>
      <vt:lpstr>Why do we want them?</vt:lpstr>
      <vt:lpstr>What makes a ‘Key Point’ a good one?</vt:lpstr>
      <vt:lpstr>What makes a ‘Key Point’ a good one?</vt:lpstr>
      <vt:lpstr>“Corners”- Why?</vt:lpstr>
      <vt:lpstr>How do we find corners?  Harris Corner Detector (1988)  </vt:lpstr>
      <vt:lpstr>Harris Corner Detector (1988)</vt:lpstr>
      <vt:lpstr>Harris Corner Detector (1988) </vt:lpstr>
      <vt:lpstr>Harris Corner Detector (1988)</vt:lpstr>
      <vt:lpstr>Harris Corner Detector (1988)</vt:lpstr>
      <vt:lpstr>מצגת של PowerPoint‏</vt:lpstr>
      <vt:lpstr>Eigenvalue/vector explanation</vt:lpstr>
      <vt:lpstr>Eigenvalue/vector explanation</vt:lpstr>
      <vt:lpstr>Descriptors</vt:lpstr>
      <vt:lpstr>We found keypoints,  but how do we ‘match’ the keypoints?</vt:lpstr>
      <vt:lpstr>Descriptors</vt:lpstr>
      <vt:lpstr>Naive descriptor</vt:lpstr>
      <vt:lpstr>SIFT –  Scale Invariant Feature Transformation (1999)</vt:lpstr>
      <vt:lpstr>Scale</vt:lpstr>
      <vt:lpstr>Lighting and Noise</vt:lpstr>
      <vt:lpstr>Lighting</vt:lpstr>
      <vt:lpstr>Rotation</vt:lpstr>
      <vt:lpstr>Rotation</vt:lpstr>
      <vt:lpstr>Noise + Distortion</vt:lpstr>
      <vt:lpstr>Noise + Distortion </vt:lpstr>
      <vt:lpstr>SIFT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Image Processing Trigul 11</dc:title>
  <cp:lastModifiedBy>moriya bitton</cp:lastModifiedBy>
  <cp:revision>17</cp:revision>
  <dcterms:modified xsi:type="dcterms:W3CDTF">2022-06-01T10:15:35Z</dcterms:modified>
</cp:coreProperties>
</file>